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0" r:id="rId2"/>
    <p:sldId id="342" r:id="rId3"/>
    <p:sldId id="343" r:id="rId4"/>
    <p:sldId id="272" r:id="rId5"/>
    <p:sldId id="335" r:id="rId6"/>
    <p:sldId id="328" r:id="rId7"/>
    <p:sldId id="344" r:id="rId8"/>
    <p:sldId id="281" r:id="rId9"/>
    <p:sldId id="329" r:id="rId10"/>
    <p:sldId id="341" r:id="rId11"/>
    <p:sldId id="347" r:id="rId12"/>
    <p:sldId id="337" r:id="rId13"/>
    <p:sldId id="332" r:id="rId14"/>
    <p:sldId id="346" r:id="rId15"/>
    <p:sldId id="334" r:id="rId16"/>
    <p:sldId id="315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capka65@gmail.com" initials="v" lastIdx="9" clrIdx="0">
    <p:extLst>
      <p:ext uri="{19B8F6BF-5375-455C-9EA6-DF929625EA0E}">
        <p15:presenceInfo xmlns:p15="http://schemas.microsoft.com/office/powerpoint/2012/main" userId="13a1f111182bc37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22"/>
    <a:srgbClr val="6D245C"/>
    <a:srgbClr val="23B14D"/>
    <a:srgbClr val="2A4E9F"/>
    <a:srgbClr val="525E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658564-DE42-44D9-8143-75DEB9C71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DA50B96-11B6-4C5B-9808-066C7020B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4855D2-24F7-4088-B428-6817A5CE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0BB19F-B76F-441C-B5A0-AF0CC2433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1A7D28-8571-43CB-BE0F-0FF6B4909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72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05C1BD-34DA-4F01-AB45-E0AD2E161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B0E0D8A-29A2-48D5-89B2-05FEA49F74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F85139-6A92-48ED-A861-076C52F47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1C0A351-0C33-4AE5-82C7-87A58A61E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62D89C8-0EAC-4F77-8CB7-BFD5B5046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51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0ECC5C-F106-4E94-87E1-5026CFC28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4206777-6DF3-42EE-9A6A-254F9E0606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0E9827-2F8C-4B74-A56B-8A621A8C8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325A29-7CBE-4A77-AE46-B305BAA7F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F9428B-5A3D-451C-969D-1C5DE2E62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58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BAE1B2-50A5-4246-9B52-1CBA86AC8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5C10F5-267C-4203-8353-29780C181D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669ECDC-3960-4D34-893B-66A2366E47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3A68E8B-2268-4DE5-AEB8-CFE50B639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4DF4F1A-9635-486E-A368-B71C6349E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1577269-CB15-466D-870A-BC9FBE906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69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F7926E-73F7-45BF-96AD-716264F65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5A98CF-5966-4BDE-AB5D-2CA558EED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9067053-0F73-4727-B4AC-FEF9B12FE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AA19291-4647-42B2-8165-302FEC130E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5DBD73A-D669-4986-9A79-5CE18C9F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6A568FA-35F0-4C46-9241-54F65356C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9410334-1330-427D-9171-052AD69B8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A7FBF18-7201-49EC-83CC-6E37F9FA9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859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B24FC1-8668-4034-A55A-3AC1B3E26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DB8C02F-40B3-485D-8BD6-31E823E8C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51E5D2C-562A-4FFF-83EE-4540783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24D4633-AF19-48C9-BA02-E6975B388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955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FA77BA9-7E95-4E93-B8DE-4673A6A09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A86D00C-465C-4AD3-871A-EAA9A6D14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5050C82-E595-45EE-8078-4E2FBE90F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971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99E161-1CA8-4505-B441-126E9F2FB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A48810-60E5-407B-B537-8EAA70DFD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B64C993-53A5-4B88-86EC-AD83FB6D9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6CA3105-53BA-4A4E-AE09-79E6E20A7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3D0FFD7-B9F4-4D55-9687-0D90EF4B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AED9D86-AD04-409B-B005-32DED29FD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749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434B09-4593-4EEE-9312-4C3C56BDA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416B02A-348A-40AC-B2F9-5A1F7EC69B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F698CB0-CD52-42E9-A4BE-37A81A0574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1BD5B0-4032-429E-A6F6-4B115EF89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92DDDA-3696-47F4-AC13-696A35FB7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4BE6CA3-7182-4BF5-8E66-70F89B53A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306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50C5-343F-4530-91CE-BA00EF755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4051021-704B-44BE-9E55-9383BCF910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9A8C4-5C6A-4B45-9020-DE73F457A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38DB64B-030E-4DD8-8E22-2F5E2665D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F4B8AC9-6D76-47AD-9B0E-25C134FE4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7192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D6E33AE-8282-4842-BEAF-4600492C93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7A6562D-0766-41B1-AE0F-CA0D234A27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0C0B22C-2B1C-4C97-A8B7-5B08B06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B68492-FF5E-4D28-88E7-BEEA0FA9D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FFAB4F-5C34-4DE4-998A-610011A43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377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06F7846-991D-40DD-AF83-92074ADAE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1ABF931-3CA3-4B2F-BB09-B105F43DD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AA59F2-EC01-4B0A-A520-BFD4F5B2A4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6AF69-1882-4FA5-9A24-848FA58872A3}" type="datetimeFigureOut">
              <a:rPr lang="cs-CZ" smtClean="0"/>
              <a:t>25.03.2026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52FF224-51AA-4E45-9D54-0D0B261F9D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98AABC-AD62-444F-8036-60A183A98A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2DC9B-EBFB-4422-8DCA-E9E53625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565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101C91C-6BEB-417F-AAA3-C7B6B9BD875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712"/>
            <a:ext cx="12192000" cy="7620000"/>
          </a:xfrm>
          <a:prstGeom prst="rect">
            <a:avLst/>
          </a:prstGeom>
        </p:spPr>
      </p:pic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A7EA9FD0-4C46-48D3-91D3-65145ADDD7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481" b="84577" l="6175" r="97417">
                        <a14:foregroundMark x1="12602" y1="72740" x2="12602" y2="72740"/>
                        <a14:foregroundMark x1="11720" y1="72525" x2="11720" y2="72525"/>
                        <a14:foregroundMark x1="11972" y1="75251" x2="11972" y2="75251"/>
                        <a14:foregroundMark x1="12035" y1="77116" x2="12035" y2="77116"/>
                        <a14:foregroundMark x1="12287" y1="79842" x2="12287" y2="79842"/>
                        <a14:foregroundMark x1="26906" y1="52869" x2="26906" y2="52869"/>
                        <a14:foregroundMark x1="26654" y1="55667" x2="26654" y2="55667"/>
                        <a14:foregroundMark x1="27095" y1="59541" x2="27095" y2="59541"/>
                        <a14:foregroundMark x1="26780" y1="61478" x2="26780" y2="61980"/>
                        <a14:foregroundMark x1="26654" y1="57389" x2="26654" y2="57389"/>
                        <a14:foregroundMark x1="26717" y1="51076" x2="26717" y2="51076"/>
                        <a14:foregroundMark x1="26780" y1="54663" x2="26780" y2="54663"/>
                        <a14:foregroundMark x1="26906" y1="56671" x2="26906" y2="56671"/>
                        <a14:foregroundMark x1="30183" y1="48780" x2="30183" y2="48780"/>
                        <a14:foregroundMark x1="29238" y1="47920" x2="29238" y2="47920"/>
                        <a14:foregroundMark x1="31380" y1="48709" x2="31380" y2="48709"/>
                        <a14:foregroundMark x1="37933" y1="59971" x2="37933" y2="59971"/>
                        <a14:foregroundMark x1="37114" y1="58321" x2="37114" y2="58321"/>
                        <a14:foregroundMark x1="38752" y1="58178" x2="38752" y2="58178"/>
                        <a14:foregroundMark x1="39635" y1="60904" x2="39635" y2="60904"/>
                        <a14:foregroundMark x1="39445" y1="59900" x2="39445" y2="59900"/>
                        <a14:foregroundMark x1="34972" y1="61765" x2="34972" y2="61765"/>
                        <a14:foregroundMark x1="44802" y1="61980" x2="44802" y2="61980"/>
                        <a14:foregroundMark x1="44802" y1="65495" x2="44802" y2="65495"/>
                        <a14:foregroundMark x1="44739" y1="61047" x2="44739" y2="61047"/>
                        <a14:foregroundMark x1="46188" y1="60904" x2="46188" y2="60904"/>
                        <a14:foregroundMark x1="45873" y1="60545" x2="45873" y2="60545"/>
                        <a14:foregroundMark x1="45180" y1="60617" x2="45180" y2="60617"/>
                        <a14:foregroundMark x1="44171" y1="60760" x2="44171" y2="60760"/>
                        <a14:foregroundMark x1="48267" y1="69656" x2="48267" y2="69656"/>
                        <a14:foregroundMark x1="58790" y1="65925" x2="58790" y2="65925"/>
                        <a14:foregroundMark x1="58979" y1="68077" x2="58979" y2="68077"/>
                        <a14:foregroundMark x1="58916" y1="69225" x2="58916" y2="69225"/>
                        <a14:foregroundMark x1="59105" y1="68795" x2="59105" y2="68795"/>
                        <a14:foregroundMark x1="60933" y1="65997" x2="60933" y2="65997"/>
                        <a14:foregroundMark x1="45054" y1="77977" x2="45054" y2="77977"/>
                        <a14:foregroundMark x1="43982" y1="76829" x2="43982" y2="76829"/>
                        <a14:foregroundMark x1="47133" y1="78049" x2="47133" y2="78049"/>
                        <a14:foregroundMark x1="49023" y1="78981" x2="49023" y2="78981"/>
                        <a14:foregroundMark x1="50977" y1="60617" x2="50977" y2="60617"/>
                        <a14:foregroundMark x1="51166" y1="59971" x2="51166" y2="59971"/>
                        <a14:foregroundMark x1="38815" y1="79412" x2="38815" y2="79412"/>
                        <a14:foregroundMark x1="38248" y1="79340" x2="38248" y2="79340"/>
                        <a14:foregroundMark x1="39256" y1="68293" x2="39256" y2="68293"/>
                        <a14:foregroundMark x1="39572" y1="68149" x2="39572" y2="68149"/>
                        <a14:foregroundMark x1="39256" y1="68221" x2="39256" y2="68221"/>
                        <a14:foregroundMark x1="39193" y1="68364" x2="39193" y2="68364"/>
                        <a14:foregroundMark x1="37933" y1="78336" x2="37933" y2="78336"/>
                        <a14:foregroundMark x1="38248" y1="78121" x2="38248" y2="78121"/>
                        <a14:foregroundMark x1="39004" y1="77977" x2="39004" y2="77977"/>
                        <a14:foregroundMark x1="39509" y1="78264" x2="39509" y2="78264"/>
                        <a14:foregroundMark x1="39067" y1="76542" x2="39067" y2="76542"/>
                        <a14:foregroundMark x1="52489" y1="68077" x2="52489" y2="68077"/>
                        <a14:foregroundMark x1="52426" y1="68795" x2="52426" y2="68795"/>
                        <a14:foregroundMark x1="52615" y1="67575" x2="52615" y2="67575"/>
                        <a14:foregroundMark x1="52678" y1="68508" x2="52678" y2="68508"/>
                        <a14:foregroundMark x1="59105" y1="69440" x2="59105" y2="69440"/>
                        <a14:foregroundMark x1="59168" y1="69154" x2="59168" y2="69154"/>
                        <a14:foregroundMark x1="59231" y1="69512" x2="59231" y2="69512"/>
                        <a14:foregroundMark x1="45684" y1="78121" x2="45684" y2="78121"/>
                        <a14:foregroundMark x1="46629" y1="78479" x2="46629" y2="78479"/>
                        <a14:backgroundMark x1="33963" y1="61980" x2="33963" y2="61980"/>
                        <a14:backgroundMark x1="33963" y1="71234" x2="33963" y2="71234"/>
                        <a14:backgroundMark x1="34152" y1="74175" x2="34152" y2="74175"/>
                        <a14:backgroundMark x1="33963" y1="69584" x2="33963" y2="69584"/>
                        <a14:backgroundMark x1="35728" y1="74892" x2="35728" y2="74892"/>
                        <a14:backgroundMark x1="41840" y1="75036" x2="41840" y2="75036"/>
                        <a14:backgroundMark x1="41588" y1="71736" x2="41588" y2="71736"/>
                        <a14:backgroundMark x1="41714" y1="68436" x2="41714" y2="68436"/>
                        <a14:backgroundMark x1="46566" y1="75610" x2="46566" y2="75610"/>
                        <a14:backgroundMark x1="47826" y1="75538" x2="47826" y2="75538"/>
                        <a14:backgroundMark x1="44360" y1="75681" x2="44360" y2="75681"/>
                        <a14:backgroundMark x1="48708" y1="72310" x2="48708" y2="72310"/>
                        <a14:backgroundMark x1="48834" y1="69082" x2="48834" y2="69082"/>
                        <a14:backgroundMark x1="48771" y1="71019" x2="48771" y2="71019"/>
                        <a14:backgroundMark x1="48645" y1="64993" x2="48771" y2="64921"/>
                        <a14:backgroundMark x1="48960" y1="65854" x2="48960" y2="65854"/>
                        <a14:backgroundMark x1="48960" y1="67145" x2="48960" y2="67145"/>
                        <a14:backgroundMark x1="54568" y1="71593" x2="54568" y2="71593"/>
                        <a14:backgroundMark x1="60681" y1="71377" x2="60681" y2="71377"/>
                        <a14:backgroundMark x1="59420" y1="68364" x2="59420" y2="68364"/>
                        <a14:backgroundMark x1="59924" y1="67791" x2="59924" y2="67791"/>
                        <a14:backgroundMark x1="60491" y1="68723" x2="60491" y2="68723"/>
                        <a14:backgroundMark x1="60302" y1="67145" x2="60302" y2="67145"/>
                        <a14:backgroundMark x1="59546" y1="66428" x2="59546" y2="66428"/>
                        <a14:backgroundMark x1="63768" y1="72453" x2="63768" y2="72453"/>
                        <a14:backgroundMark x1="59420" y1="66212" x2="59420" y2="66212"/>
                        <a14:backgroundMark x1="37933" y1="77834" x2="37933" y2="77834"/>
                        <a14:backgroundMark x1="38689" y1="77547" x2="38689" y2="77547"/>
                        <a14:backgroundMark x1="38941" y1="78694" x2="38941" y2="78694"/>
                        <a14:backgroundMark x1="38752" y1="79699" x2="38752" y2="79699"/>
                        <a14:backgroundMark x1="38941" y1="79627" x2="38941" y2="79627"/>
                        <a14:backgroundMark x1="38185" y1="79484" x2="38185" y2="79484"/>
                        <a14:backgroundMark x1="38185" y1="79340" x2="38185" y2="79340"/>
                        <a14:backgroundMark x1="38311" y1="79340" x2="38311" y2="79340"/>
                        <a14:backgroundMark x1="39004" y1="77977" x2="39004" y2="77977"/>
                        <a14:backgroundMark x1="39445" y1="78192" x2="39445" y2="78192"/>
                        <a14:backgroundMark x1="39509" y1="78479" x2="39509" y2="78479"/>
                        <a14:backgroundMark x1="39698" y1="78336" x2="39698" y2="78336"/>
                        <a14:backgroundMark x1="39635" y1="78264" x2="39635" y2="78264"/>
                        <a14:backgroundMark x1="38059" y1="78336" x2="38059" y2="78336"/>
                        <a14:backgroundMark x1="37933" y1="78192" x2="37933" y2="78192"/>
                        <a14:backgroundMark x1="37807" y1="78479" x2="37807" y2="78479"/>
                        <a14:backgroundMark x1="38311" y1="78407" x2="38311" y2="78407"/>
                        <a14:backgroundMark x1="38248" y1="78049" x2="38248" y2="78049"/>
                        <a14:backgroundMark x1="38815" y1="79484" x2="38815" y2="79484"/>
                        <a14:backgroundMark x1="38941" y1="79412" x2="38941" y2="794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990" b="14610"/>
          <a:stretch/>
        </p:blipFill>
        <p:spPr>
          <a:xfrm>
            <a:off x="2283303" y="3308572"/>
            <a:ext cx="6150484" cy="1891561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F89943D-0DA6-4507-B1B2-172FD2C1BA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62742"/>
            <a:ext cx="9144000" cy="926561"/>
          </a:xfrm>
        </p:spPr>
        <p:txBody>
          <a:bodyPr>
            <a:normAutofit fontScale="90000"/>
          </a:bodyPr>
          <a:lstStyle/>
          <a:p>
            <a:r>
              <a:rPr lang="cs-CZ" sz="55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AEROSOLOVÝ HASÍCÍ SYSTÉM</a:t>
            </a:r>
            <a:br>
              <a:rPr lang="cs-CZ" sz="55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cs-CZ" sz="55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ČSN EN 15276 - 2</a:t>
            </a:r>
          </a:p>
        </p:txBody>
      </p:sp>
    </p:spTree>
    <p:extLst>
      <p:ext uri="{BB962C8B-B14F-4D97-AF65-F5344CB8AC3E}">
        <p14:creationId xmlns:p14="http://schemas.microsoft.com/office/powerpoint/2010/main" val="3112162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20E13A5-1A47-42BF-A04A-6C14C400D2ED}"/>
              </a:ext>
            </a:extLst>
          </p:cNvPr>
          <p:cNvSpPr/>
          <p:nvPr/>
        </p:nvSpPr>
        <p:spPr>
          <a:xfrm>
            <a:off x="365759" y="145216"/>
            <a:ext cx="11288359" cy="6708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cs-CZ" sz="4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cs-CZ" sz="4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cs-CZ" sz="4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PROFIL SPOLEČNOSTI BESY CO SPOL. S R.O.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endParaRPr lang="cs-CZ" sz="4400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6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Založena v roce </a:t>
            </a:r>
            <a:r>
              <a:rPr lang="cs-CZ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1994 jak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společnost zaměřená na bezpečnost objektů. Realizovala řadu instalací kamerových dohledových systémů v bankovním sektoru</a:t>
            </a:r>
          </a:p>
          <a:p>
            <a:pPr marL="285750" indent="-285750">
              <a:lnSpc>
                <a:spcPct val="106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roce </a:t>
            </a:r>
            <a:r>
              <a:rPr lang="cs-CZ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1996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zaměřila na převzetí moderní a ekologické technologie hašení požárů aerosolovým hasivem. Tato Ruská technologie byla v ČR zcela neznámá, a tak společnost provedla kompletní návrh systému SHZ do té doby nepoužívaného. Na základě těchto zkušeností, následně navrhla certifikaci aerosolového SHZ </a:t>
            </a:r>
          </a:p>
          <a:p>
            <a:pPr marL="285750" indent="-285750">
              <a:lnSpc>
                <a:spcPct val="106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certifikačním procesu byl systém aerosolového hašení naší společností uveden na Český trh v roce </a:t>
            </a:r>
            <a:r>
              <a:rPr lang="cs-CZ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1998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pod obchodním označením Stabilní hasicí zařízení aerosolové </a:t>
            </a:r>
            <a:r>
              <a:rPr lang="cs-CZ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FIRE JACK</a:t>
            </a:r>
            <a:r>
              <a:rPr lang="cs-CZ" sz="1600" b="1" dirty="0"/>
              <a:t> ®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6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</a:t>
            </a:r>
            <a:r>
              <a:rPr lang="cs-CZ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1.1. 2000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byla zahájena výroba vlastního patentovaného generátoru hasicího aerosolu BR 1, se zcela unikátní konstrukcí umožňující optimalizaci výroby a efektivitu montáže. Zároveň navrhla a vyrobila vlastní řídící a spouštěcí systém pro kontrolu a iniciaci generátorů v systému SHZ. Díky těmto vlastnostem výrobku a systému firma BESY CO úspěšně oslovila zákazníky na trzích ČR, SK,HU, GR a IT.  Na těchto trzích působila s vlastním systémem až do roku 2017. </a:t>
            </a:r>
          </a:p>
          <a:p>
            <a:pPr marL="285750" indent="-285750">
              <a:lnSpc>
                <a:spcPct val="106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</a:t>
            </a:r>
            <a:r>
              <a:rPr lang="cs-CZ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1.1.2020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přebírá výrobní portfolio celosvětové firmy </a:t>
            </a:r>
            <a:r>
              <a:rPr lang="cs-CZ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FirePro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po roce 2022 zcela přechází na partnerskou úroveň. V současnosti je smluvním partnerem pro ČR a prodejním zástupcem pro SK. 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127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C33E49-33A7-4F2C-B1D1-F19533604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                  </a:t>
            </a:r>
            <a:r>
              <a:rPr lang="cs-CZ" b="1" dirty="0"/>
              <a:t>DETEKCE A ŘÍDÍCÍ SYSTÉM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2B4FD7-AAFA-419A-B8BB-E2C732C84E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detekci požárů úzce spolupracujeme se švýcarskou firmou </a:t>
            </a:r>
            <a:r>
              <a:rPr lang="cs-CZ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Securiton</a:t>
            </a:r>
            <a:r>
              <a:rPr lang="cs-CZ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AG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která nám dodává </a:t>
            </a:r>
            <a:r>
              <a:rPr lang="cs-CZ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certifikované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jak klasické bodové kouřové detektory </a:t>
            </a:r>
            <a:r>
              <a:rPr lang="cs-CZ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SecuriStar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b="1" dirty="0"/>
              <a:t>®</a:t>
            </a:r>
            <a:endParaRPr lang="cs-CZ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nasávací detektory </a:t>
            </a:r>
            <a:r>
              <a:rPr lang="cs-CZ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SecuriRAS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ASD. 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Špičkou v detekci jsou lineární teplotní detektory </a:t>
            </a:r>
            <a:r>
              <a:rPr lang="cs-CZ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SecuriSens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ADW, které kombinují nasávací i teplotní detektory. 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velké haly a objekty můžeme použít aktivní infračervené bariéry </a:t>
            </a:r>
            <a:r>
              <a:rPr lang="cs-CZ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SecuriBeam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ILLIA, které detekují kouř a teplo až na vzdálenost 200m.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řízení detekce a samotného hašení používáme </a:t>
            </a:r>
            <a:r>
              <a:rPr lang="cs-CZ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certifikované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ústředny rakouské celosvětové firmy </a:t>
            </a:r>
            <a:r>
              <a:rPr lang="cs-CZ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Labor</a:t>
            </a:r>
            <a:r>
              <a:rPr lang="cs-CZ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Strauss </a:t>
            </a:r>
            <a:r>
              <a:rPr lang="cs-CZ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Sicherungsanlagenbau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488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D0C3FB-5B17-4EED-98BB-73A771119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AEROSOLOVÉ SHZ A JEHO VÝHODY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E8BAAFF-9C0D-454F-AEAA-8B0520399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80324" cy="4351338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+mj-lt"/>
              </a:rPr>
              <a:t>Vysoká efektivita při hašení požárů třídy A,B,C,E</a:t>
            </a:r>
          </a:p>
          <a:p>
            <a:r>
              <a:rPr lang="cs-CZ" sz="2400" dirty="0">
                <a:latin typeface="+mj-lt"/>
              </a:rPr>
              <a:t>Nesnižuje množství vzdušného kyslíku, není toxický</a:t>
            </a:r>
          </a:p>
          <a:p>
            <a:r>
              <a:rPr lang="cs-CZ" sz="2400" dirty="0">
                <a:latin typeface="+mj-lt"/>
              </a:rPr>
              <a:t>Nepoškozuje majetek ani technologie.</a:t>
            </a:r>
          </a:p>
          <a:p>
            <a:r>
              <a:rPr lang="cs-CZ" sz="2400" dirty="0">
                <a:latin typeface="+mj-lt"/>
              </a:rPr>
              <a:t>Certifikovaná životnost systému je 15 let</a:t>
            </a:r>
          </a:p>
          <a:p>
            <a:r>
              <a:rPr lang="cs-CZ" sz="2400" dirty="0">
                <a:latin typeface="+mj-lt"/>
              </a:rPr>
              <a:t>Instalace je jednoduchá a rychlá, bez potrubních rozvodů a místností na hasivo</a:t>
            </a:r>
          </a:p>
          <a:p>
            <a:r>
              <a:rPr lang="cs-CZ" sz="2400" dirty="0">
                <a:latin typeface="+mj-lt"/>
              </a:rPr>
              <a:t>Náklady na instalaci a údržbu jsou zpravidla menší než u ostatních SHZ</a:t>
            </a:r>
          </a:p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Vhodný pouze do uzavřených prostor</a:t>
            </a:r>
            <a:r>
              <a:rPr lang="cs-CZ" sz="2400" dirty="0">
                <a:latin typeface="+mj-lt"/>
              </a:rPr>
              <a:t>, ale oproti plynové variantě </a:t>
            </a:r>
            <a:r>
              <a:rPr lang="cs-CZ" sz="2400" b="1" dirty="0">
                <a:latin typeface="+mj-lt"/>
              </a:rPr>
              <a:t>toleruje netěsnosti </a:t>
            </a:r>
            <a:r>
              <a:rPr lang="cs-CZ" sz="2400" dirty="0">
                <a:latin typeface="+mj-lt"/>
              </a:rPr>
              <a:t>(nejsou nutné stavební úpravy)</a:t>
            </a:r>
          </a:p>
          <a:p>
            <a:pPr marL="514350" indent="-514350">
              <a:buAutoNum type="arabicPeriod"/>
            </a:pPr>
            <a:endParaRPr lang="cs-CZ" sz="2400" dirty="0">
              <a:latin typeface="+mj-lt"/>
            </a:endParaRPr>
          </a:p>
          <a:p>
            <a:pPr marL="514350" indent="-514350">
              <a:buAutoNum type="arabicPeriod"/>
            </a:pPr>
            <a:endParaRPr lang="cs-CZ" sz="2400" dirty="0">
              <a:latin typeface="+mj-lt"/>
            </a:endParaRPr>
          </a:p>
          <a:p>
            <a:pPr marL="514350" indent="-514350">
              <a:buAutoNum type="arabicPeriod"/>
            </a:pPr>
            <a:endParaRPr lang="cs-CZ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58067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F42FD52D-AC48-4F86-932F-F9F46D529BA6}"/>
              </a:ext>
            </a:extLst>
          </p:cNvPr>
          <p:cNvSpPr>
            <a:spLocks noGrp="1"/>
          </p:cNvSpPr>
          <p:nvPr/>
        </p:nvSpPr>
        <p:spPr>
          <a:xfrm>
            <a:off x="1994641" y="351843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>
                <a:solidFill>
                  <a:schemeClr val="tx1"/>
                </a:solidFill>
              </a:rPr>
              <a:t>JAK PŮSOBÍ AEROSOL V RÁMCI ŘETĚZOVÉ CHEMICKÉ REAKCE OHNĚ?</a:t>
            </a:r>
          </a:p>
        </p:txBody>
      </p:sp>
      <p:grpSp>
        <p:nvGrpSpPr>
          <p:cNvPr id="5" name="Group 18405">
            <a:extLst>
              <a:ext uri="{FF2B5EF4-FFF2-40B4-BE49-F238E27FC236}">
                <a16:creationId xmlns:a16="http://schemas.microsoft.com/office/drawing/2014/main" id="{6AFB4502-6420-4CFC-B6A6-888E4660A959}"/>
              </a:ext>
            </a:extLst>
          </p:cNvPr>
          <p:cNvGrpSpPr/>
          <p:nvPr/>
        </p:nvGrpSpPr>
        <p:grpSpPr>
          <a:xfrm>
            <a:off x="7607705" y="1531133"/>
            <a:ext cx="2598064" cy="4788535"/>
            <a:chOff x="0" y="0"/>
            <a:chExt cx="3569970" cy="6579896"/>
          </a:xfrm>
        </p:grpSpPr>
        <p:pic>
          <p:nvPicPr>
            <p:cNvPr id="21" name="Picture 1667">
              <a:extLst>
                <a:ext uri="{FF2B5EF4-FFF2-40B4-BE49-F238E27FC236}">
                  <a16:creationId xmlns:a16="http://schemas.microsoft.com/office/drawing/2014/main" id="{CF264B54-1CE7-4C1C-8EA0-8FFAED9D0AB2}"/>
                </a:ext>
              </a:extLst>
            </p:cNvPr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3569970" cy="2086864"/>
            </a:xfrm>
            <a:prstGeom prst="rect">
              <a:avLst/>
            </a:prstGeom>
          </p:spPr>
        </p:pic>
        <p:pic>
          <p:nvPicPr>
            <p:cNvPr id="22" name="Picture 1691">
              <a:extLst>
                <a:ext uri="{FF2B5EF4-FFF2-40B4-BE49-F238E27FC236}">
                  <a16:creationId xmlns:a16="http://schemas.microsoft.com/office/drawing/2014/main" id="{752E2AE2-092C-40DF-86AA-C8FDDFFD4E2B}"/>
                </a:ext>
              </a:extLst>
            </p:cNvPr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2225294"/>
              <a:ext cx="3569970" cy="2086864"/>
            </a:xfrm>
            <a:prstGeom prst="rect">
              <a:avLst/>
            </a:prstGeom>
          </p:spPr>
        </p:pic>
        <p:pic>
          <p:nvPicPr>
            <p:cNvPr id="23" name="Picture 1693">
              <a:extLst>
                <a:ext uri="{FF2B5EF4-FFF2-40B4-BE49-F238E27FC236}">
                  <a16:creationId xmlns:a16="http://schemas.microsoft.com/office/drawing/2014/main" id="{D119D349-967E-4AE9-87FB-9625B7FAB360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4493032"/>
              <a:ext cx="3569970" cy="2086864"/>
            </a:xfrm>
            <a:prstGeom prst="rect">
              <a:avLst/>
            </a:prstGeom>
          </p:spPr>
        </p:pic>
      </p:grpSp>
      <p:grpSp>
        <p:nvGrpSpPr>
          <p:cNvPr id="6" name="Group 18410">
            <a:extLst>
              <a:ext uri="{FF2B5EF4-FFF2-40B4-BE49-F238E27FC236}">
                <a16:creationId xmlns:a16="http://schemas.microsoft.com/office/drawing/2014/main" id="{9372799B-4716-41DA-A516-9D46B37AC128}"/>
              </a:ext>
            </a:extLst>
          </p:cNvPr>
          <p:cNvGrpSpPr/>
          <p:nvPr/>
        </p:nvGrpSpPr>
        <p:grpSpPr>
          <a:xfrm rot="5400000">
            <a:off x="2229556" y="3907345"/>
            <a:ext cx="1200531" cy="560738"/>
            <a:chOff x="0" y="0"/>
            <a:chExt cx="1325499" cy="938937"/>
          </a:xfrm>
        </p:grpSpPr>
        <p:sp>
          <p:nvSpPr>
            <p:cNvPr id="19" name="Shape 1710">
              <a:extLst>
                <a:ext uri="{FF2B5EF4-FFF2-40B4-BE49-F238E27FC236}">
                  <a16:creationId xmlns:a16="http://schemas.microsoft.com/office/drawing/2014/main" id="{CD3B64A9-2D0C-473C-A6FB-28F7CA142399}"/>
                </a:ext>
              </a:extLst>
            </p:cNvPr>
            <p:cNvSpPr/>
            <p:nvPr/>
          </p:nvSpPr>
          <p:spPr>
            <a:xfrm>
              <a:off x="0" y="0"/>
              <a:ext cx="1325499" cy="938937"/>
            </a:xfrm>
            <a:custGeom>
              <a:avLst/>
              <a:gdLst/>
              <a:ahLst/>
              <a:cxnLst/>
              <a:rect l="0" t="0" r="0" b="0"/>
              <a:pathLst>
                <a:path w="1325499" h="938937">
                  <a:moveTo>
                    <a:pt x="479298" y="0"/>
                  </a:moveTo>
                  <a:lnTo>
                    <a:pt x="398526" y="266319"/>
                  </a:lnTo>
                  <a:cubicBezTo>
                    <a:pt x="677291" y="307594"/>
                    <a:pt x="961263" y="298196"/>
                    <a:pt x="1236726" y="238634"/>
                  </a:cubicBezTo>
                  <a:lnTo>
                    <a:pt x="1325499" y="649732"/>
                  </a:lnTo>
                  <a:cubicBezTo>
                    <a:pt x="980059" y="724409"/>
                    <a:pt x="623570" y="732028"/>
                    <a:pt x="275209" y="672465"/>
                  </a:cubicBezTo>
                  <a:lnTo>
                    <a:pt x="194310" y="938937"/>
                  </a:lnTo>
                  <a:lnTo>
                    <a:pt x="0" y="391668"/>
                  </a:lnTo>
                  <a:lnTo>
                    <a:pt x="479298" y="0"/>
                  </a:lnTo>
                  <a:close/>
                </a:path>
              </a:pathLst>
            </a:custGeom>
            <a:ln w="0" cap="flat">
              <a:round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365C0"/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  <p:sp>
          <p:nvSpPr>
            <p:cNvPr id="20" name="Shape 1711">
              <a:extLst>
                <a:ext uri="{FF2B5EF4-FFF2-40B4-BE49-F238E27FC236}">
                  <a16:creationId xmlns:a16="http://schemas.microsoft.com/office/drawing/2014/main" id="{E47375C9-0C4F-429C-AE64-F4E047B030CF}"/>
                </a:ext>
              </a:extLst>
            </p:cNvPr>
            <p:cNvSpPr/>
            <p:nvPr/>
          </p:nvSpPr>
          <p:spPr>
            <a:xfrm>
              <a:off x="0" y="0"/>
              <a:ext cx="1325499" cy="938937"/>
            </a:xfrm>
            <a:custGeom>
              <a:avLst/>
              <a:gdLst/>
              <a:ahLst/>
              <a:cxnLst/>
              <a:rect l="0" t="0" r="0" b="0"/>
              <a:pathLst>
                <a:path w="1325499" h="938937">
                  <a:moveTo>
                    <a:pt x="1325499" y="649732"/>
                  </a:moveTo>
                  <a:cubicBezTo>
                    <a:pt x="980059" y="724409"/>
                    <a:pt x="623570" y="732028"/>
                    <a:pt x="275209" y="672465"/>
                  </a:cubicBezTo>
                  <a:lnTo>
                    <a:pt x="275209" y="672465"/>
                  </a:lnTo>
                  <a:lnTo>
                    <a:pt x="194310" y="938937"/>
                  </a:lnTo>
                  <a:lnTo>
                    <a:pt x="0" y="391668"/>
                  </a:lnTo>
                  <a:lnTo>
                    <a:pt x="479298" y="0"/>
                  </a:lnTo>
                  <a:lnTo>
                    <a:pt x="398526" y="266319"/>
                  </a:lnTo>
                  <a:lnTo>
                    <a:pt x="398526" y="266319"/>
                  </a:lnTo>
                  <a:cubicBezTo>
                    <a:pt x="677291" y="307594"/>
                    <a:pt x="961263" y="298196"/>
                    <a:pt x="1236726" y="238634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</p:grpSp>
      <p:grpSp>
        <p:nvGrpSpPr>
          <p:cNvPr id="7" name="Group 18415">
            <a:extLst>
              <a:ext uri="{FF2B5EF4-FFF2-40B4-BE49-F238E27FC236}">
                <a16:creationId xmlns:a16="http://schemas.microsoft.com/office/drawing/2014/main" id="{2EFCCF5A-6AD2-42DA-B363-C596EDBF8D4F}"/>
              </a:ext>
            </a:extLst>
          </p:cNvPr>
          <p:cNvGrpSpPr/>
          <p:nvPr/>
        </p:nvGrpSpPr>
        <p:grpSpPr>
          <a:xfrm>
            <a:off x="4154869" y="1725576"/>
            <a:ext cx="900911" cy="432319"/>
            <a:chOff x="0" y="0"/>
            <a:chExt cx="1002538" cy="938911"/>
          </a:xfrm>
        </p:grpSpPr>
        <p:sp>
          <p:nvSpPr>
            <p:cNvPr id="17" name="Shape 1729">
              <a:extLst>
                <a:ext uri="{FF2B5EF4-FFF2-40B4-BE49-F238E27FC236}">
                  <a16:creationId xmlns:a16="http://schemas.microsoft.com/office/drawing/2014/main" id="{7526074B-E20C-443D-A720-F474EAC853F5}"/>
                </a:ext>
              </a:extLst>
            </p:cNvPr>
            <p:cNvSpPr/>
            <p:nvPr/>
          </p:nvSpPr>
          <p:spPr>
            <a:xfrm>
              <a:off x="0" y="0"/>
              <a:ext cx="1002538" cy="938911"/>
            </a:xfrm>
            <a:custGeom>
              <a:avLst/>
              <a:gdLst/>
              <a:ahLst/>
              <a:cxnLst/>
              <a:rect l="0" t="0" r="0" b="0"/>
              <a:pathLst>
                <a:path w="1002538" h="938911">
                  <a:moveTo>
                    <a:pt x="808228" y="0"/>
                  </a:moveTo>
                  <a:lnTo>
                    <a:pt x="1002538" y="547243"/>
                  </a:lnTo>
                  <a:lnTo>
                    <a:pt x="523240" y="938911"/>
                  </a:lnTo>
                  <a:lnTo>
                    <a:pt x="604012" y="672592"/>
                  </a:lnTo>
                  <a:cubicBezTo>
                    <a:pt x="417195" y="645034"/>
                    <a:pt x="227711" y="639953"/>
                    <a:pt x="39751" y="657860"/>
                  </a:cubicBezTo>
                  <a:lnTo>
                    <a:pt x="0" y="239141"/>
                  </a:lnTo>
                  <a:cubicBezTo>
                    <a:pt x="242570" y="216154"/>
                    <a:pt x="487172" y="225298"/>
                    <a:pt x="727329" y="266447"/>
                  </a:cubicBezTo>
                  <a:lnTo>
                    <a:pt x="808228" y="0"/>
                  </a:lnTo>
                  <a:close/>
                </a:path>
              </a:pathLst>
            </a:custGeom>
            <a:ln w="0" cap="flat">
              <a:round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365C0"/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  <p:sp>
          <p:nvSpPr>
            <p:cNvPr id="18" name="Shape 1730">
              <a:extLst>
                <a:ext uri="{FF2B5EF4-FFF2-40B4-BE49-F238E27FC236}">
                  <a16:creationId xmlns:a16="http://schemas.microsoft.com/office/drawing/2014/main" id="{51DEFD18-24BF-457B-8D0B-6226D7094A10}"/>
                </a:ext>
              </a:extLst>
            </p:cNvPr>
            <p:cNvSpPr/>
            <p:nvPr/>
          </p:nvSpPr>
          <p:spPr>
            <a:xfrm>
              <a:off x="0" y="0"/>
              <a:ext cx="1002538" cy="938911"/>
            </a:xfrm>
            <a:custGeom>
              <a:avLst/>
              <a:gdLst/>
              <a:ahLst/>
              <a:cxnLst/>
              <a:rect l="0" t="0" r="0" b="0"/>
              <a:pathLst>
                <a:path w="1002538" h="938911">
                  <a:moveTo>
                    <a:pt x="0" y="239141"/>
                  </a:moveTo>
                  <a:cubicBezTo>
                    <a:pt x="242570" y="216154"/>
                    <a:pt x="487172" y="225298"/>
                    <a:pt x="727329" y="266447"/>
                  </a:cubicBezTo>
                  <a:lnTo>
                    <a:pt x="727329" y="266447"/>
                  </a:lnTo>
                  <a:lnTo>
                    <a:pt x="808228" y="0"/>
                  </a:lnTo>
                  <a:lnTo>
                    <a:pt x="1002538" y="547243"/>
                  </a:lnTo>
                  <a:lnTo>
                    <a:pt x="523240" y="938911"/>
                  </a:lnTo>
                  <a:lnTo>
                    <a:pt x="604012" y="672592"/>
                  </a:lnTo>
                  <a:lnTo>
                    <a:pt x="604012" y="672592"/>
                  </a:lnTo>
                  <a:cubicBezTo>
                    <a:pt x="417195" y="645034"/>
                    <a:pt x="227711" y="639953"/>
                    <a:pt x="39751" y="657860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</p:grpSp>
      <p:grpSp>
        <p:nvGrpSpPr>
          <p:cNvPr id="8" name="Group 18407">
            <a:extLst>
              <a:ext uri="{FF2B5EF4-FFF2-40B4-BE49-F238E27FC236}">
                <a16:creationId xmlns:a16="http://schemas.microsoft.com/office/drawing/2014/main" id="{E258F685-9B0C-401B-9BDD-FA9955A49608}"/>
              </a:ext>
            </a:extLst>
          </p:cNvPr>
          <p:cNvGrpSpPr/>
          <p:nvPr/>
        </p:nvGrpSpPr>
        <p:grpSpPr>
          <a:xfrm>
            <a:off x="5886297" y="3150596"/>
            <a:ext cx="560739" cy="1323438"/>
            <a:chOff x="0" y="0"/>
            <a:chExt cx="938911" cy="1544701"/>
          </a:xfrm>
        </p:grpSpPr>
        <p:sp>
          <p:nvSpPr>
            <p:cNvPr id="15" name="Shape 1699">
              <a:extLst>
                <a:ext uri="{FF2B5EF4-FFF2-40B4-BE49-F238E27FC236}">
                  <a16:creationId xmlns:a16="http://schemas.microsoft.com/office/drawing/2014/main" id="{7BD6FE11-7A6D-4BE2-99FB-D39BD51995F0}"/>
                </a:ext>
              </a:extLst>
            </p:cNvPr>
            <p:cNvSpPr/>
            <p:nvPr/>
          </p:nvSpPr>
          <p:spPr>
            <a:xfrm>
              <a:off x="0" y="0"/>
              <a:ext cx="938911" cy="1544701"/>
            </a:xfrm>
            <a:custGeom>
              <a:avLst/>
              <a:gdLst/>
              <a:ahLst/>
              <a:cxnLst/>
              <a:rect l="0" t="0" r="0" b="0"/>
              <a:pathLst>
                <a:path w="938911" h="1544701">
                  <a:moveTo>
                    <a:pt x="592836" y="0"/>
                  </a:moveTo>
                  <a:cubicBezTo>
                    <a:pt x="717677" y="411226"/>
                    <a:pt x="744855" y="845947"/>
                    <a:pt x="672338" y="1269492"/>
                  </a:cubicBezTo>
                  <a:lnTo>
                    <a:pt x="938911" y="1350391"/>
                  </a:lnTo>
                  <a:lnTo>
                    <a:pt x="391668" y="1544701"/>
                  </a:lnTo>
                  <a:lnTo>
                    <a:pt x="0" y="1065276"/>
                  </a:lnTo>
                  <a:lnTo>
                    <a:pt x="266192" y="1146175"/>
                  </a:lnTo>
                  <a:cubicBezTo>
                    <a:pt x="316992" y="803402"/>
                    <a:pt x="291084" y="453771"/>
                    <a:pt x="190373" y="122174"/>
                  </a:cubicBezTo>
                  <a:lnTo>
                    <a:pt x="592836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365C0"/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  <p:sp>
          <p:nvSpPr>
            <p:cNvPr id="16" name="Shape 1700">
              <a:extLst>
                <a:ext uri="{FF2B5EF4-FFF2-40B4-BE49-F238E27FC236}">
                  <a16:creationId xmlns:a16="http://schemas.microsoft.com/office/drawing/2014/main" id="{16392B8A-830F-44C4-B9AA-BE6390C18ABE}"/>
                </a:ext>
              </a:extLst>
            </p:cNvPr>
            <p:cNvSpPr/>
            <p:nvPr/>
          </p:nvSpPr>
          <p:spPr>
            <a:xfrm>
              <a:off x="0" y="0"/>
              <a:ext cx="938911" cy="1544701"/>
            </a:xfrm>
            <a:custGeom>
              <a:avLst/>
              <a:gdLst/>
              <a:ahLst/>
              <a:cxnLst/>
              <a:rect l="0" t="0" r="0" b="0"/>
              <a:pathLst>
                <a:path w="938911" h="1544701">
                  <a:moveTo>
                    <a:pt x="592836" y="0"/>
                  </a:moveTo>
                  <a:cubicBezTo>
                    <a:pt x="717677" y="411226"/>
                    <a:pt x="744855" y="845947"/>
                    <a:pt x="672338" y="1269492"/>
                  </a:cubicBezTo>
                  <a:lnTo>
                    <a:pt x="672338" y="1269492"/>
                  </a:lnTo>
                  <a:lnTo>
                    <a:pt x="938911" y="1350391"/>
                  </a:lnTo>
                  <a:lnTo>
                    <a:pt x="391668" y="1544701"/>
                  </a:lnTo>
                  <a:lnTo>
                    <a:pt x="0" y="1065276"/>
                  </a:lnTo>
                  <a:lnTo>
                    <a:pt x="266192" y="1146175"/>
                  </a:lnTo>
                  <a:lnTo>
                    <a:pt x="266192" y="1146175"/>
                  </a:lnTo>
                  <a:cubicBezTo>
                    <a:pt x="316992" y="803402"/>
                    <a:pt x="291084" y="453771"/>
                    <a:pt x="190373" y="122174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</p:grpSp>
      <p:grpSp>
        <p:nvGrpSpPr>
          <p:cNvPr id="9" name="Group 18413">
            <a:extLst>
              <a:ext uri="{FF2B5EF4-FFF2-40B4-BE49-F238E27FC236}">
                <a16:creationId xmlns:a16="http://schemas.microsoft.com/office/drawing/2014/main" id="{A536D91B-7887-429F-90F6-A1339EE896F5}"/>
              </a:ext>
            </a:extLst>
          </p:cNvPr>
          <p:cNvGrpSpPr/>
          <p:nvPr/>
        </p:nvGrpSpPr>
        <p:grpSpPr>
          <a:xfrm rot="16006483">
            <a:off x="4277207" y="4831374"/>
            <a:ext cx="465524" cy="1166040"/>
            <a:chOff x="0" y="0"/>
            <a:chExt cx="938911" cy="1544701"/>
          </a:xfrm>
        </p:grpSpPr>
        <p:sp>
          <p:nvSpPr>
            <p:cNvPr id="13" name="Shape 1716">
              <a:extLst>
                <a:ext uri="{FF2B5EF4-FFF2-40B4-BE49-F238E27FC236}">
                  <a16:creationId xmlns:a16="http://schemas.microsoft.com/office/drawing/2014/main" id="{3AD3AEED-2740-48F0-B327-2CD431A3F84A}"/>
                </a:ext>
              </a:extLst>
            </p:cNvPr>
            <p:cNvSpPr/>
            <p:nvPr/>
          </p:nvSpPr>
          <p:spPr>
            <a:xfrm>
              <a:off x="0" y="0"/>
              <a:ext cx="938911" cy="1544701"/>
            </a:xfrm>
            <a:custGeom>
              <a:avLst/>
              <a:gdLst/>
              <a:ahLst/>
              <a:cxnLst/>
              <a:rect l="0" t="0" r="0" b="0"/>
              <a:pathLst>
                <a:path w="938911" h="1544701">
                  <a:moveTo>
                    <a:pt x="547243" y="0"/>
                  </a:moveTo>
                  <a:lnTo>
                    <a:pt x="938911" y="479425"/>
                  </a:lnTo>
                  <a:lnTo>
                    <a:pt x="672719" y="398526"/>
                  </a:lnTo>
                  <a:cubicBezTo>
                    <a:pt x="621919" y="741299"/>
                    <a:pt x="647827" y="1090930"/>
                    <a:pt x="748538" y="1422527"/>
                  </a:cubicBezTo>
                  <a:lnTo>
                    <a:pt x="346075" y="1544701"/>
                  </a:lnTo>
                  <a:cubicBezTo>
                    <a:pt x="221234" y="1133475"/>
                    <a:pt x="194056" y="698754"/>
                    <a:pt x="266573" y="275209"/>
                  </a:cubicBezTo>
                  <a:lnTo>
                    <a:pt x="0" y="194310"/>
                  </a:lnTo>
                  <a:lnTo>
                    <a:pt x="547243" y="0"/>
                  </a:lnTo>
                  <a:close/>
                </a:path>
              </a:pathLst>
            </a:custGeom>
            <a:ln w="0" cap="flat">
              <a:round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365C0"/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  <p:sp>
          <p:nvSpPr>
            <p:cNvPr id="14" name="Shape 1717">
              <a:extLst>
                <a:ext uri="{FF2B5EF4-FFF2-40B4-BE49-F238E27FC236}">
                  <a16:creationId xmlns:a16="http://schemas.microsoft.com/office/drawing/2014/main" id="{DEC5B92B-648A-432F-8D6F-5FE2D1A4B064}"/>
                </a:ext>
              </a:extLst>
            </p:cNvPr>
            <p:cNvSpPr/>
            <p:nvPr/>
          </p:nvSpPr>
          <p:spPr>
            <a:xfrm>
              <a:off x="0" y="0"/>
              <a:ext cx="938911" cy="1544701"/>
            </a:xfrm>
            <a:custGeom>
              <a:avLst/>
              <a:gdLst/>
              <a:ahLst/>
              <a:cxnLst/>
              <a:rect l="0" t="0" r="0" b="0"/>
              <a:pathLst>
                <a:path w="938911" h="1544701">
                  <a:moveTo>
                    <a:pt x="346075" y="1544701"/>
                  </a:moveTo>
                  <a:cubicBezTo>
                    <a:pt x="221234" y="1133475"/>
                    <a:pt x="194056" y="698754"/>
                    <a:pt x="266573" y="275209"/>
                  </a:cubicBezTo>
                  <a:lnTo>
                    <a:pt x="266573" y="275209"/>
                  </a:lnTo>
                  <a:lnTo>
                    <a:pt x="0" y="194310"/>
                  </a:lnTo>
                  <a:lnTo>
                    <a:pt x="547243" y="0"/>
                  </a:lnTo>
                  <a:lnTo>
                    <a:pt x="938911" y="479425"/>
                  </a:lnTo>
                  <a:lnTo>
                    <a:pt x="672719" y="398526"/>
                  </a:lnTo>
                  <a:lnTo>
                    <a:pt x="672719" y="398526"/>
                  </a:lnTo>
                  <a:cubicBezTo>
                    <a:pt x="621919" y="741299"/>
                    <a:pt x="647827" y="1090930"/>
                    <a:pt x="748538" y="1422527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s-CZ"/>
            </a:p>
          </p:txBody>
        </p:sp>
      </p:grpSp>
      <p:sp>
        <p:nvSpPr>
          <p:cNvPr id="10" name="Rectangle 19">
            <a:extLst>
              <a:ext uri="{FF2B5EF4-FFF2-40B4-BE49-F238E27FC236}">
                <a16:creationId xmlns:a16="http://schemas.microsoft.com/office/drawing/2014/main" id="{AD7B8353-4632-43C9-95DE-8D7F3BD4F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4253" y="2264009"/>
            <a:ext cx="234971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09763" algn="ctr"/>
                <a:tab pos="5570538" algn="ctr"/>
                <a:tab pos="6489700" algn="ctr"/>
              </a:tabLs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Hydroxid draselný KOH reaguje s oxidem uhličitým CO2 za vzniku uhličitanu draselného K2CO3	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0517A9E9-6041-4ACD-AE68-4F0284908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6158" y="5075611"/>
            <a:ext cx="1650151" cy="103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36975" algn="ctr"/>
                <a:tab pos="5570538" algn="ctr"/>
              </a:tabLs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Arial" panose="020B0604020202020204" pitchFamily="34" charset="0"/>
              </a:rPr>
              <a:t>	Vzniká hydroxid draselný KOH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36975" algn="ctr"/>
                <a:tab pos="5570538" algn="ctr"/>
              </a:tabLst>
            </a:pPr>
            <a:b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Bahnschrift Light" panose="020B0502040204020203" pitchFamily="34" charset="0"/>
                <a:ea typeface="Calibri" panose="020F0502020204030204" pitchFamily="34" charset="0"/>
              </a:rPr>
            </a:b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ahnschrift Light" panose="020B0502040204020203" pitchFamily="34" charset="0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:a16="http://schemas.microsoft.com/office/drawing/2014/main" id="{9D26655C-3A76-4221-AB8E-56F9FB1D6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8901" y="2263762"/>
            <a:ext cx="23497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09763" algn="ctr"/>
                <a:tab pos="5570538" algn="ctr"/>
                <a:tab pos="6489700" algn="ctr"/>
              </a:tabLs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Vznikají volné radikály draslíku K*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44" name="Rectangle 20">
            <a:extLst>
              <a:ext uri="{FF2B5EF4-FFF2-40B4-BE49-F238E27FC236}">
                <a16:creationId xmlns:a16="http://schemas.microsoft.com/office/drawing/2014/main" id="{7B22D1F6-9A8A-429C-B4A1-5A866EC09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6483" y="4723160"/>
            <a:ext cx="1564738" cy="176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36975" algn="ctr"/>
                <a:tab pos="5570538" algn="ctr"/>
              </a:tabLs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Arial" panose="020B0604020202020204" pitchFamily="34" charset="0"/>
              </a:rPr>
              <a:t>Radikály draslíku K* reagují s volnými radikály ohně (OH*, O*, H*)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36975" algn="ctr"/>
                <a:tab pos="5570538" algn="ctr"/>
              </a:tabLst>
            </a:pPr>
            <a:b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Bahnschrift Light" panose="020B0502040204020203" pitchFamily="34" charset="0"/>
                <a:ea typeface="Calibri" panose="020F0502020204030204" pitchFamily="34" charset="0"/>
              </a:rPr>
            </a:b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622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D3F83F-BCC8-4CB1-836F-405E2E6C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7965"/>
            <a:ext cx="10515600" cy="622427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TOLERANCE NETĚSNOSTÍ</a:t>
            </a:r>
            <a:endParaRPr lang="cs-CZ" sz="3600" b="1" dirty="0"/>
          </a:p>
        </p:txBody>
      </p:sp>
      <p:pic>
        <p:nvPicPr>
          <p:cNvPr id="4" name="FirePro - efektivita hasiva">
            <a:hlinkClick r:id="" action="ppaction://media"/>
            <a:extLst>
              <a:ext uri="{FF2B5EF4-FFF2-40B4-BE49-F238E27FC236}">
                <a16:creationId xmlns:a16="http://schemas.microsoft.com/office/drawing/2014/main" id="{34D3E14E-A45A-48CC-A657-C3DDC14B4B3B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8758" y="1016951"/>
            <a:ext cx="10525042" cy="5920203"/>
          </a:xfrm>
        </p:spPr>
      </p:pic>
    </p:spTree>
    <p:extLst>
      <p:ext uri="{BB962C8B-B14F-4D97-AF65-F5344CB8AC3E}">
        <p14:creationId xmlns:p14="http://schemas.microsoft.com/office/powerpoint/2010/main" val="37862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ACAABA-6112-40F7-BFFF-F371680FF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                  </a:t>
            </a:r>
            <a:r>
              <a:rPr lang="cs-CZ" sz="3600" b="1" dirty="0"/>
              <a:t>HLAVNÍ MOŽNOSTI VYUŽITÍ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A4556D6-4889-488B-9833-6C0D65817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Strojovny, trafostanice a rozvodny elektrické energie (NN i VN)</a:t>
            </a:r>
          </a:p>
          <a:p>
            <a:r>
              <a:rPr lang="cs-CZ" dirty="0"/>
              <a:t>Energetická úložiště</a:t>
            </a:r>
          </a:p>
          <a:p>
            <a:r>
              <a:rPr lang="cs-CZ" dirty="0"/>
              <a:t>Technologie solárních elektráren</a:t>
            </a:r>
          </a:p>
          <a:p>
            <a:r>
              <a:rPr lang="cs-CZ" dirty="0"/>
              <a:t>Sklady, velíny, kolektory</a:t>
            </a:r>
          </a:p>
          <a:p>
            <a:r>
              <a:rPr lang="cs-CZ" dirty="0"/>
              <a:t>Chemické provozy</a:t>
            </a:r>
          </a:p>
          <a:p>
            <a:r>
              <a:rPr lang="cs-CZ" dirty="0"/>
              <a:t>Prostory s nebezpečím výbuchu (generátory </a:t>
            </a:r>
            <a:r>
              <a:rPr lang="cs-CZ" dirty="0" err="1"/>
              <a:t>Atex</a:t>
            </a:r>
            <a:r>
              <a:rPr lang="cs-CZ" dirty="0"/>
              <a:t>)</a:t>
            </a:r>
          </a:p>
          <a:p>
            <a:r>
              <a:rPr lang="cs-CZ" dirty="0"/>
              <a:t>Serverovny, datacentra, archivy</a:t>
            </a:r>
          </a:p>
        </p:txBody>
      </p:sp>
    </p:spTree>
    <p:extLst>
      <p:ext uri="{BB962C8B-B14F-4D97-AF65-F5344CB8AC3E}">
        <p14:creationId xmlns:p14="http://schemas.microsoft.com/office/powerpoint/2010/main" val="1336687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8F2A014-486B-479B-8A05-F34155420D0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00"/>
            <a:ext cx="12192000" cy="7620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6DC1B127-C948-478B-BA62-186BC5872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5511" y="2557879"/>
            <a:ext cx="12263021" cy="1742242"/>
          </a:xfrm>
        </p:spPr>
        <p:txBody>
          <a:bodyPr>
            <a:noAutofit/>
          </a:bodyPr>
          <a:lstStyle/>
          <a:p>
            <a:r>
              <a:rPr lang="cs-CZ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INSTALOVANÉ AEROSOLOVANÉ SHZ </a:t>
            </a:r>
            <a:br>
              <a:rPr lang="cs-CZ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cs-CZ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 PRAXI</a:t>
            </a:r>
          </a:p>
        </p:txBody>
      </p:sp>
    </p:spTree>
    <p:extLst>
      <p:ext uri="{BB962C8B-B14F-4D97-AF65-F5344CB8AC3E}">
        <p14:creationId xmlns:p14="http://schemas.microsoft.com/office/powerpoint/2010/main" val="2171548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F83C18-FD18-4460-9264-2A0E6C2C4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cs-CZ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cs-CZ" sz="3600" b="1" dirty="0">
                <a:ln w="0"/>
              </a:rPr>
              <a:t>SERVEROVNY</a:t>
            </a:r>
            <a:endParaRPr lang="cs-CZ" sz="3600" b="1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A3D94760-B703-432B-8532-73F489A5BC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7286" y="2684066"/>
            <a:ext cx="4352925" cy="3264693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2AFA117-BBCA-4072-8E70-09EC2B209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56333" y="2684066"/>
            <a:ext cx="4352927" cy="3264695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D356EE39-6FFD-4372-BC9E-714DECC71E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0331"/>
          <a:stretch/>
        </p:blipFill>
        <p:spPr>
          <a:xfrm>
            <a:off x="7644069" y="2606040"/>
            <a:ext cx="4391101" cy="357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184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3959E9-70E7-4C36-A67C-84412A4D2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 ROZVODNY – instalace ve skříních</a:t>
            </a:r>
            <a:endParaRPr lang="cs-CZ" sz="3600" dirty="0"/>
          </a:p>
        </p:txBody>
      </p:sp>
      <p:pic>
        <p:nvPicPr>
          <p:cNvPr id="3074" name="Picture 2" descr="IMG_3806.JPG">
            <a:extLst>
              <a:ext uri="{FF2B5EF4-FFF2-40B4-BE49-F238E27FC236}">
                <a16:creationId xmlns:a16="http://schemas.microsoft.com/office/drawing/2014/main" id="{928566C5-DACC-408A-BE22-F48B3C771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8436" y="1690688"/>
            <a:ext cx="5791200" cy="4976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70A760AF-3799-45A2-BEC1-2C1B20FE55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4" y="1690898"/>
            <a:ext cx="5791200" cy="4975908"/>
          </a:xfrm>
        </p:spPr>
      </p:pic>
    </p:spTree>
    <p:extLst>
      <p:ext uri="{BB962C8B-B14F-4D97-AF65-F5344CB8AC3E}">
        <p14:creationId xmlns:p14="http://schemas.microsoft.com/office/powerpoint/2010/main" val="1636968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659A81-74EB-4B8D-A3D5-BCB64A1EA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      ROZVODNY – instalace v celém prostoru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31F730C3-935A-4891-AF02-1F230B321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745" y="1413164"/>
            <a:ext cx="7407564" cy="5379521"/>
          </a:xfrm>
        </p:spPr>
      </p:pic>
    </p:spTree>
    <p:extLst>
      <p:ext uri="{BB962C8B-B14F-4D97-AF65-F5344CB8AC3E}">
        <p14:creationId xmlns:p14="http://schemas.microsoft.com/office/powerpoint/2010/main" val="1565028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130280-8870-4E79-AFC5-B942CFCA0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                 ENERGETICKÉ KONTEJNERY</a:t>
            </a:r>
            <a:endParaRPr lang="cs-CZ" sz="3200" b="1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023B558E-95BA-4C7F-9209-D45187B084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2071307"/>
            <a:ext cx="6096000" cy="4572000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49C7CF79-BC98-48C3-9458-617B6FB4E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096" y="2071307"/>
            <a:ext cx="5708904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6269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C735F5-A323-420C-B104-6A2C3A758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862" y="0"/>
            <a:ext cx="9771017" cy="1254034"/>
          </a:xfrm>
        </p:spPr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KABELOVÉ ROZVODY</a:t>
            </a:r>
            <a:endParaRPr lang="cs-CZ" sz="3200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7312A31D-81BF-4656-9330-57DDBF45B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397" y="1495901"/>
            <a:ext cx="3875484" cy="5167313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E8A892E-8521-4549-93F6-22AC1B3024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10206" y="2141816"/>
            <a:ext cx="5167312" cy="387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730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759C53-89F8-46FB-8D0D-67B672B9D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             INSTALACE GENERÁTORŮ ATEX DO VÝBUCHU</a:t>
            </a:r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9CD50073-3E58-4429-BF7B-F17331176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382" y="1472839"/>
            <a:ext cx="7869381" cy="5389418"/>
          </a:xfrm>
        </p:spPr>
      </p:pic>
    </p:spTree>
    <p:extLst>
      <p:ext uri="{BB962C8B-B14F-4D97-AF65-F5344CB8AC3E}">
        <p14:creationId xmlns:p14="http://schemas.microsoft.com/office/powerpoint/2010/main" val="15106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38C3D3-9A3F-433F-BD0A-7474A8967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54" y="2"/>
            <a:ext cx="11910646" cy="720968"/>
          </a:xfrm>
        </p:spPr>
        <p:txBody>
          <a:bodyPr/>
          <a:lstStyle/>
          <a:p>
            <a:r>
              <a:rPr lang="cs-CZ" b="1" dirty="0"/>
              <a:t>      Uhašení měniče solární elektrárny  31.3 2023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5C7240D2-E070-47FB-A006-7452EE9C4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71" y="720970"/>
            <a:ext cx="6137029" cy="6137029"/>
          </a:xfr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43396BA-B824-4357-A2BD-596789271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0970"/>
            <a:ext cx="5989320" cy="349933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A7CF8C4-BD04-4FCA-B867-D5971735E8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46684"/>
            <a:ext cx="3481754" cy="261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4412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C5D96B2-2FC4-4A9F-B846-2305AC4480A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00"/>
            <a:ext cx="12192000" cy="7620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CE3A1FD-CFAD-4A8B-B62F-B488E47FA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62" y="365761"/>
            <a:ext cx="11522476" cy="2185415"/>
          </a:xfrm>
        </p:spPr>
        <p:txBody>
          <a:bodyPr>
            <a:normAutofit/>
          </a:bodyPr>
          <a:lstStyle/>
          <a:p>
            <a:pPr algn="ctr"/>
            <a:r>
              <a:rPr lang="cs-CZ" sz="115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Děkuji za pozornost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7F56AFC-F391-4068-B7C7-92A36D56DA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625" r="100000">
                        <a14:foregroundMark x1="26250" y1="44583" x2="26250" y2="44583"/>
                        <a14:foregroundMark x1="26771" y1="42778" x2="26979" y2="42778"/>
                        <a14:foregroundMark x1="31458" y1="41667" x2="31458" y2="41667"/>
                        <a14:foregroundMark x1="30417" y1="47639" x2="30417" y2="47639"/>
                        <a14:foregroundMark x1="41667" y1="44167" x2="41667" y2="44167"/>
                        <a14:foregroundMark x1="46771" y1="42361" x2="46771" y2="42361"/>
                        <a14:foregroundMark x1="40417" y1="48750" x2="40417" y2="48750"/>
                        <a14:foregroundMark x1="40625" y1="52639" x2="40625" y2="52639"/>
                        <a14:foregroundMark x1="54583" y1="44444" x2="54583" y2="44444"/>
                        <a14:foregroundMark x1="58958" y1="40972" x2="58958" y2="40972"/>
                        <a14:foregroundMark x1="61146" y1="42917" x2="61146" y2="42917"/>
                        <a14:foregroundMark x1="60417" y1="48889" x2="60417" y2="48889"/>
                        <a14:foregroundMark x1="57813" y1="53333" x2="57813" y2="53333"/>
                        <a14:foregroundMark x1="68854" y1="41667" x2="68854" y2="41667"/>
                        <a14:foregroundMark x1="69583" y1="46111" x2="69583" y2="46111"/>
                        <a14:foregroundMark x1="70313" y1="48750" x2="70313" y2="48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097" y="2834640"/>
            <a:ext cx="5180120" cy="382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1246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14989</TotalTime>
  <Words>250</Words>
  <Application>Microsoft Office PowerPoint</Application>
  <PresentationFormat>Širokoúhlá obrazovka</PresentationFormat>
  <Paragraphs>49</Paragraphs>
  <Slides>16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Bahnschrift Light</vt:lpstr>
      <vt:lpstr>Calibri</vt:lpstr>
      <vt:lpstr>Calibri Light</vt:lpstr>
      <vt:lpstr>Motiv Office</vt:lpstr>
      <vt:lpstr>AEROSOLOVÝ HASÍCÍ SYSTÉM ČSN EN 15276 - 2</vt:lpstr>
      <vt:lpstr>Prezentace aplikace PowerPoint</vt:lpstr>
      <vt:lpstr>                   DETEKCE A ŘÍDÍCÍ SYSTÉM</vt:lpstr>
      <vt:lpstr>AEROSOLOVÉ SHZ A JEHO VÝHODY</vt:lpstr>
      <vt:lpstr>Prezentace aplikace PowerPoint</vt:lpstr>
      <vt:lpstr>TOLERANCE NETĚSNOSTÍ</vt:lpstr>
      <vt:lpstr>                  HLAVNÍ MOŽNOSTI VYUŽITÍ</vt:lpstr>
      <vt:lpstr>INSTALOVANÉ AEROSOLOVANÉ SHZ  V PRAXI</vt:lpstr>
      <vt:lpstr> SERVEROVNY</vt:lpstr>
      <vt:lpstr> ROZVODNY – instalace ve skříních</vt:lpstr>
      <vt:lpstr>      ROZVODNY – instalace v celém prostoru</vt:lpstr>
      <vt:lpstr>                 ENERGETICKÉ KONTEJNERY</vt:lpstr>
      <vt:lpstr>KABELOVÉ ROZVODY</vt:lpstr>
      <vt:lpstr>             INSTALACE GENERÁTORŮ ATEX DO VÝBUCHU</vt:lpstr>
      <vt:lpstr>      Uhašení měniče solární elektrárny  31.3 2023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vcapka65@gmail.com</dc:creator>
  <cp:lastModifiedBy>vcapka65@gmail.com</cp:lastModifiedBy>
  <cp:revision>291</cp:revision>
  <dcterms:created xsi:type="dcterms:W3CDTF">2019-03-12T20:11:35Z</dcterms:created>
  <dcterms:modified xsi:type="dcterms:W3CDTF">2026-03-25T07:00:38Z</dcterms:modified>
</cp:coreProperties>
</file>